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312" r:id="rId4"/>
    <p:sldId id="323" r:id="rId5"/>
    <p:sldId id="327" r:id="rId6"/>
    <p:sldId id="319" r:id="rId7"/>
    <p:sldId id="325" r:id="rId8"/>
    <p:sldId id="326" r:id="rId9"/>
    <p:sldId id="266" r:id="rId10"/>
    <p:sldId id="258" r:id="rId11"/>
    <p:sldId id="267" r:id="rId12"/>
    <p:sldId id="268" r:id="rId13"/>
    <p:sldId id="270" r:id="rId14"/>
    <p:sldId id="269" r:id="rId15"/>
    <p:sldId id="272" r:id="rId16"/>
    <p:sldId id="25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3C1D"/>
    <a:srgbClr val="D8843B"/>
    <a:srgbClr val="C3A9B8"/>
    <a:srgbClr val="E0AC8C"/>
    <a:srgbClr val="E3B395"/>
    <a:srgbClr val="E6B9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0B88D6-A1BB-4D76-B97C-440FCC83A620}" v="7" dt="2022-03-03T06:59:31.6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mailto:info@uk-vd.ru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mailto:info@uk-vd.ru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D92E37-B80C-42AC-A328-D05C30788410}" type="doc">
      <dgm:prSet loTypeId="urn:microsoft.com/office/officeart/2008/layout/LinedList" loCatId="list" qsTypeId="urn:microsoft.com/office/officeart/2005/8/quickstyle/3d3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0A599F81-9752-4EF2-AE57-65E28A75AECF}">
      <dgm:prSet custT="1"/>
      <dgm:spPr/>
      <dgm:t>
        <a:bodyPr anchor="ctr"/>
        <a:lstStyle/>
        <a:p>
          <a:pPr algn="just"/>
          <a:endParaRPr lang="ru-RU" sz="1800" b="0" dirty="0">
            <a:latin typeface="TT NORMS"/>
          </a:endParaRPr>
        </a:p>
        <a:p>
          <a:pPr algn="just"/>
          <a:r>
            <a:rPr lang="ru-RU" sz="1800" b="0" dirty="0">
              <a:latin typeface="TT NORMS"/>
            </a:rPr>
            <a:t>Уважаемые жильцы и собственники помещений!</a:t>
          </a:r>
          <a:endParaRPr lang="en-US" sz="1800" b="0" dirty="0">
            <a:latin typeface="TT NORMS"/>
          </a:endParaRPr>
        </a:p>
      </dgm:t>
    </dgm:pt>
    <dgm:pt modelId="{037760A4-F0B3-45AC-8B40-D89AFD753FDE}" type="parTrans" cxnId="{6BD09146-28D3-4E2A-9E91-1B3380348C80}">
      <dgm:prSet/>
      <dgm:spPr/>
      <dgm:t>
        <a:bodyPr/>
        <a:lstStyle/>
        <a:p>
          <a:pPr algn="just"/>
          <a:endParaRPr lang="en-US"/>
        </a:p>
      </dgm:t>
    </dgm:pt>
    <dgm:pt modelId="{3882DD88-DB2D-4091-9E36-C7EAB77BC31A}" type="sibTrans" cxnId="{6BD09146-28D3-4E2A-9E91-1B3380348C80}">
      <dgm:prSet/>
      <dgm:spPr/>
      <dgm:t>
        <a:bodyPr/>
        <a:lstStyle/>
        <a:p>
          <a:pPr algn="just"/>
          <a:endParaRPr lang="en-US"/>
        </a:p>
      </dgm:t>
    </dgm:pt>
    <dgm:pt modelId="{2EBDF275-325F-4762-82DA-3440F3BE79F5}">
      <dgm:prSet custT="1"/>
      <dgm:spPr/>
      <dgm:t>
        <a:bodyPr/>
        <a:lstStyle/>
        <a:p>
          <a:pPr algn="just"/>
          <a:endParaRPr lang="ru-RU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Мы подготовили для вас краткий отчет о выполненных Управляющей компанией работах в ЖК Воробьев дом за август 2024 года.</a:t>
          </a:r>
          <a:endParaRPr lang="en-US" sz="1800" dirty="0">
            <a:latin typeface="TT NORMS"/>
          </a:endParaRPr>
        </a:p>
      </dgm:t>
    </dgm:pt>
    <dgm:pt modelId="{DA000979-DEC0-4AB0-B732-1FC7746DCEA5}" type="parTrans" cxnId="{174A03A5-4B45-44C0-A18B-69ABDEDBD518}">
      <dgm:prSet/>
      <dgm:spPr/>
      <dgm:t>
        <a:bodyPr/>
        <a:lstStyle/>
        <a:p>
          <a:pPr algn="just"/>
          <a:endParaRPr lang="en-US"/>
        </a:p>
      </dgm:t>
    </dgm:pt>
    <dgm:pt modelId="{28E47B45-8411-4952-B4E1-BD21807A666C}" type="sibTrans" cxnId="{174A03A5-4B45-44C0-A18B-69ABDEDBD518}">
      <dgm:prSet/>
      <dgm:spPr/>
      <dgm:t>
        <a:bodyPr/>
        <a:lstStyle/>
        <a:p>
          <a:pPr algn="just"/>
          <a:endParaRPr lang="en-US"/>
        </a:p>
      </dgm:t>
    </dgm:pt>
    <dgm:pt modelId="{9020B62F-AD26-41C6-90BF-222CA4E5D741}">
      <dgm:prSet custT="1"/>
      <dgm:spPr/>
      <dgm:t>
        <a:bodyPr/>
        <a:lstStyle/>
        <a:p>
          <a:pPr algn="just"/>
          <a:r>
            <a:rPr lang="ru-RU" sz="1800" dirty="0">
              <a:latin typeface="TT NORMS"/>
            </a:rPr>
            <a:t>Ваши пожелания и предложения по обслуживанию ЖК просим направлять: </a:t>
          </a:r>
          <a:endParaRPr lang="en-GB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на почту </a:t>
          </a:r>
          <a:r>
            <a:rPr lang="en-US" sz="1800" dirty="0">
              <a:latin typeface="TT NORMS"/>
              <a:hlinkClick xmlns:r="http://schemas.openxmlformats.org/officeDocument/2006/relationships" r:id="rId1"/>
            </a:rPr>
            <a:t>info@uk-vd.ru</a:t>
          </a:r>
          <a:r>
            <a:rPr lang="ru-RU" sz="1800" dirty="0">
              <a:latin typeface="TT NORMS"/>
            </a:rPr>
            <a:t>, по телефону + 7 (495) 940-55-55 или через мобильное приложение «</a:t>
          </a:r>
          <a:r>
            <a:rPr lang="ru-RU" sz="1800" dirty="0" err="1">
              <a:latin typeface="TT NORMS"/>
            </a:rPr>
            <a:t>Домиленд</a:t>
          </a:r>
          <a:r>
            <a:rPr lang="ru-RU" sz="1800" dirty="0">
              <a:latin typeface="TT NORMS"/>
            </a:rPr>
            <a:t>».</a:t>
          </a:r>
        </a:p>
        <a:p>
          <a:pPr algn="just"/>
          <a:endParaRPr lang="ru-RU" sz="1800" dirty="0">
            <a:latin typeface="TT NORMS"/>
          </a:endParaRPr>
        </a:p>
        <a:p>
          <a:pPr algn="just"/>
          <a:endParaRPr lang="ru-RU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С заботой о вас,</a:t>
          </a:r>
        </a:p>
        <a:p>
          <a:pPr algn="just"/>
          <a:r>
            <a:rPr lang="ru-RU" sz="1800" dirty="0">
              <a:latin typeface="TT NORMS"/>
            </a:rPr>
            <a:t>УК Воробьев дом</a:t>
          </a:r>
        </a:p>
      </dgm:t>
    </dgm:pt>
    <dgm:pt modelId="{D89DF08D-1BEF-4206-95CC-2BBD4876F945}" type="parTrans" cxnId="{431BBEA1-B95B-4946-86D3-344D67AF5B35}">
      <dgm:prSet/>
      <dgm:spPr/>
      <dgm:t>
        <a:bodyPr/>
        <a:lstStyle/>
        <a:p>
          <a:pPr algn="just"/>
          <a:endParaRPr lang="en-US"/>
        </a:p>
      </dgm:t>
    </dgm:pt>
    <dgm:pt modelId="{7CA139E1-AF28-422E-991E-1F2E4AD0A390}" type="sibTrans" cxnId="{431BBEA1-B95B-4946-86D3-344D67AF5B35}">
      <dgm:prSet/>
      <dgm:spPr/>
      <dgm:t>
        <a:bodyPr/>
        <a:lstStyle/>
        <a:p>
          <a:pPr algn="just"/>
          <a:endParaRPr lang="en-US"/>
        </a:p>
      </dgm:t>
    </dgm:pt>
    <dgm:pt modelId="{5ADB80E2-F88F-4A26-93E5-236FA5E66722}" type="pres">
      <dgm:prSet presAssocID="{DCD92E37-B80C-42AC-A328-D05C30788410}" presName="vert0" presStyleCnt="0">
        <dgm:presLayoutVars>
          <dgm:dir/>
          <dgm:animOne val="branch"/>
          <dgm:animLvl val="lvl"/>
        </dgm:presLayoutVars>
      </dgm:prSet>
      <dgm:spPr/>
    </dgm:pt>
    <dgm:pt modelId="{F04350CD-C721-4735-9705-D59B6D1A68A8}" type="pres">
      <dgm:prSet presAssocID="{0A599F81-9752-4EF2-AE57-65E28A75AECF}" presName="thickLine" presStyleLbl="alignNode1" presStyleIdx="0" presStyleCnt="3"/>
      <dgm:spPr/>
    </dgm:pt>
    <dgm:pt modelId="{30EEB09F-6D01-41B7-BF15-62A58A574B86}" type="pres">
      <dgm:prSet presAssocID="{0A599F81-9752-4EF2-AE57-65E28A75AECF}" presName="horz1" presStyleCnt="0"/>
      <dgm:spPr/>
    </dgm:pt>
    <dgm:pt modelId="{B8C2958F-9E66-4B5F-809A-F4DBDB332FCB}" type="pres">
      <dgm:prSet presAssocID="{0A599F81-9752-4EF2-AE57-65E28A75AECF}" presName="tx1" presStyleLbl="revTx" presStyleIdx="0" presStyleCnt="3"/>
      <dgm:spPr/>
    </dgm:pt>
    <dgm:pt modelId="{E492395B-B55B-4D6A-90CA-6E7651836453}" type="pres">
      <dgm:prSet presAssocID="{0A599F81-9752-4EF2-AE57-65E28A75AECF}" presName="vert1" presStyleCnt="0"/>
      <dgm:spPr/>
    </dgm:pt>
    <dgm:pt modelId="{04F1AB7A-51AC-4BB2-A833-018B916208B8}" type="pres">
      <dgm:prSet presAssocID="{2EBDF275-325F-4762-82DA-3440F3BE79F5}" presName="thickLine" presStyleLbl="alignNode1" presStyleIdx="1" presStyleCnt="3"/>
      <dgm:spPr/>
    </dgm:pt>
    <dgm:pt modelId="{E5A907AD-FD79-46F6-9D39-80EFCDB019A4}" type="pres">
      <dgm:prSet presAssocID="{2EBDF275-325F-4762-82DA-3440F3BE79F5}" presName="horz1" presStyleCnt="0"/>
      <dgm:spPr/>
    </dgm:pt>
    <dgm:pt modelId="{F79AAB72-DFF1-4DF2-8AE3-3C0873F907D9}" type="pres">
      <dgm:prSet presAssocID="{2EBDF275-325F-4762-82DA-3440F3BE79F5}" presName="tx1" presStyleLbl="revTx" presStyleIdx="1" presStyleCnt="3"/>
      <dgm:spPr/>
    </dgm:pt>
    <dgm:pt modelId="{A86A5716-595E-4E49-9F0D-5208A2CAAFE5}" type="pres">
      <dgm:prSet presAssocID="{2EBDF275-325F-4762-82DA-3440F3BE79F5}" presName="vert1" presStyleCnt="0"/>
      <dgm:spPr/>
    </dgm:pt>
    <dgm:pt modelId="{45175098-19C2-451B-8C33-49123F36D70C}" type="pres">
      <dgm:prSet presAssocID="{9020B62F-AD26-41C6-90BF-222CA4E5D741}" presName="thickLine" presStyleLbl="alignNode1" presStyleIdx="2" presStyleCnt="3"/>
      <dgm:spPr/>
    </dgm:pt>
    <dgm:pt modelId="{DA2FCF56-E583-46B8-BBF6-6C9BB6101DB5}" type="pres">
      <dgm:prSet presAssocID="{9020B62F-AD26-41C6-90BF-222CA4E5D741}" presName="horz1" presStyleCnt="0"/>
      <dgm:spPr/>
    </dgm:pt>
    <dgm:pt modelId="{FD974A81-403A-4BE9-B2FD-914914CC89CE}" type="pres">
      <dgm:prSet presAssocID="{9020B62F-AD26-41C6-90BF-222CA4E5D741}" presName="tx1" presStyleLbl="revTx" presStyleIdx="2" presStyleCnt="3"/>
      <dgm:spPr/>
    </dgm:pt>
    <dgm:pt modelId="{26F12C28-D797-417A-8638-282FB27B2C67}" type="pres">
      <dgm:prSet presAssocID="{9020B62F-AD26-41C6-90BF-222CA4E5D741}" presName="vert1" presStyleCnt="0"/>
      <dgm:spPr/>
    </dgm:pt>
  </dgm:ptLst>
  <dgm:cxnLst>
    <dgm:cxn modelId="{4E09760E-19F1-491C-A976-29A5A53A6A6B}" type="presOf" srcId="{2EBDF275-325F-4762-82DA-3440F3BE79F5}" destId="{F79AAB72-DFF1-4DF2-8AE3-3C0873F907D9}" srcOrd="0" destOrd="0" presId="urn:microsoft.com/office/officeart/2008/layout/LinedList"/>
    <dgm:cxn modelId="{A9581A1F-1E5A-44D2-BDF1-45252E3677D4}" type="presOf" srcId="{9020B62F-AD26-41C6-90BF-222CA4E5D741}" destId="{FD974A81-403A-4BE9-B2FD-914914CC89CE}" srcOrd="0" destOrd="0" presId="urn:microsoft.com/office/officeart/2008/layout/LinedList"/>
    <dgm:cxn modelId="{6BD09146-28D3-4E2A-9E91-1B3380348C80}" srcId="{DCD92E37-B80C-42AC-A328-D05C30788410}" destId="{0A599F81-9752-4EF2-AE57-65E28A75AECF}" srcOrd="0" destOrd="0" parTransId="{037760A4-F0B3-45AC-8B40-D89AFD753FDE}" sibTransId="{3882DD88-DB2D-4091-9E36-C7EAB77BC31A}"/>
    <dgm:cxn modelId="{BE3E287E-875D-4329-A539-1638C4F15B09}" type="presOf" srcId="{DCD92E37-B80C-42AC-A328-D05C30788410}" destId="{5ADB80E2-F88F-4A26-93E5-236FA5E66722}" srcOrd="0" destOrd="0" presId="urn:microsoft.com/office/officeart/2008/layout/LinedList"/>
    <dgm:cxn modelId="{22DE2887-5EF2-48BE-A25B-C3A83C009AB1}" type="presOf" srcId="{0A599F81-9752-4EF2-AE57-65E28A75AECF}" destId="{B8C2958F-9E66-4B5F-809A-F4DBDB332FCB}" srcOrd="0" destOrd="0" presId="urn:microsoft.com/office/officeart/2008/layout/LinedList"/>
    <dgm:cxn modelId="{431BBEA1-B95B-4946-86D3-344D67AF5B35}" srcId="{DCD92E37-B80C-42AC-A328-D05C30788410}" destId="{9020B62F-AD26-41C6-90BF-222CA4E5D741}" srcOrd="2" destOrd="0" parTransId="{D89DF08D-1BEF-4206-95CC-2BBD4876F945}" sibTransId="{7CA139E1-AF28-422E-991E-1F2E4AD0A390}"/>
    <dgm:cxn modelId="{174A03A5-4B45-44C0-A18B-69ABDEDBD518}" srcId="{DCD92E37-B80C-42AC-A328-D05C30788410}" destId="{2EBDF275-325F-4762-82DA-3440F3BE79F5}" srcOrd="1" destOrd="0" parTransId="{DA000979-DEC0-4AB0-B732-1FC7746DCEA5}" sibTransId="{28E47B45-8411-4952-B4E1-BD21807A666C}"/>
    <dgm:cxn modelId="{E122896B-0660-4E48-8437-E82B80D573AA}" type="presParOf" srcId="{5ADB80E2-F88F-4A26-93E5-236FA5E66722}" destId="{F04350CD-C721-4735-9705-D59B6D1A68A8}" srcOrd="0" destOrd="0" presId="urn:microsoft.com/office/officeart/2008/layout/LinedList"/>
    <dgm:cxn modelId="{EB238AA8-6346-43D0-A466-E3038410AED1}" type="presParOf" srcId="{5ADB80E2-F88F-4A26-93E5-236FA5E66722}" destId="{30EEB09F-6D01-41B7-BF15-62A58A574B86}" srcOrd="1" destOrd="0" presId="urn:microsoft.com/office/officeart/2008/layout/LinedList"/>
    <dgm:cxn modelId="{BC87A021-18F7-4636-BD18-F6828A0526B5}" type="presParOf" srcId="{30EEB09F-6D01-41B7-BF15-62A58A574B86}" destId="{B8C2958F-9E66-4B5F-809A-F4DBDB332FCB}" srcOrd="0" destOrd="0" presId="urn:microsoft.com/office/officeart/2008/layout/LinedList"/>
    <dgm:cxn modelId="{21DA0411-7A00-4858-83D6-F899556ED421}" type="presParOf" srcId="{30EEB09F-6D01-41B7-BF15-62A58A574B86}" destId="{E492395B-B55B-4D6A-90CA-6E7651836453}" srcOrd="1" destOrd="0" presId="urn:microsoft.com/office/officeart/2008/layout/LinedList"/>
    <dgm:cxn modelId="{B99C407B-64B6-4739-A417-A2D158A4A8B0}" type="presParOf" srcId="{5ADB80E2-F88F-4A26-93E5-236FA5E66722}" destId="{04F1AB7A-51AC-4BB2-A833-018B916208B8}" srcOrd="2" destOrd="0" presId="urn:microsoft.com/office/officeart/2008/layout/LinedList"/>
    <dgm:cxn modelId="{3235E24F-BDB8-46B2-A76E-C763E937AA1D}" type="presParOf" srcId="{5ADB80E2-F88F-4A26-93E5-236FA5E66722}" destId="{E5A907AD-FD79-46F6-9D39-80EFCDB019A4}" srcOrd="3" destOrd="0" presId="urn:microsoft.com/office/officeart/2008/layout/LinedList"/>
    <dgm:cxn modelId="{792FF186-819E-4760-91E4-CED5EEFF7509}" type="presParOf" srcId="{E5A907AD-FD79-46F6-9D39-80EFCDB019A4}" destId="{F79AAB72-DFF1-4DF2-8AE3-3C0873F907D9}" srcOrd="0" destOrd="0" presId="urn:microsoft.com/office/officeart/2008/layout/LinedList"/>
    <dgm:cxn modelId="{7DCE2ECE-2E76-401A-A8DC-1C4F582A95EE}" type="presParOf" srcId="{E5A907AD-FD79-46F6-9D39-80EFCDB019A4}" destId="{A86A5716-595E-4E49-9F0D-5208A2CAAFE5}" srcOrd="1" destOrd="0" presId="urn:microsoft.com/office/officeart/2008/layout/LinedList"/>
    <dgm:cxn modelId="{48E3BC13-BA43-459D-AC2F-65DA051B3828}" type="presParOf" srcId="{5ADB80E2-F88F-4A26-93E5-236FA5E66722}" destId="{45175098-19C2-451B-8C33-49123F36D70C}" srcOrd="4" destOrd="0" presId="urn:microsoft.com/office/officeart/2008/layout/LinedList"/>
    <dgm:cxn modelId="{DD1923CE-303E-45AF-9E90-07113CFF0D56}" type="presParOf" srcId="{5ADB80E2-F88F-4A26-93E5-236FA5E66722}" destId="{DA2FCF56-E583-46B8-BBF6-6C9BB6101DB5}" srcOrd="5" destOrd="0" presId="urn:microsoft.com/office/officeart/2008/layout/LinedList"/>
    <dgm:cxn modelId="{CC048CEC-6251-44FB-8A5A-33DBC47011DF}" type="presParOf" srcId="{DA2FCF56-E583-46B8-BBF6-6C9BB6101DB5}" destId="{FD974A81-403A-4BE9-B2FD-914914CC89CE}" srcOrd="0" destOrd="0" presId="urn:microsoft.com/office/officeart/2008/layout/LinedList"/>
    <dgm:cxn modelId="{794EA3CD-8D56-4FB8-88FF-00950AB24832}" type="presParOf" srcId="{DA2FCF56-E583-46B8-BBF6-6C9BB6101DB5}" destId="{26F12C28-D797-417A-8638-282FB27B2C6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F33A2E-ABA6-4CC0-B113-D45AFE9B77D2}" type="doc">
      <dgm:prSet loTypeId="urn:microsoft.com/office/officeart/2008/layout/LinedList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7EB2764-EB68-4CBE-86E3-41811929D35C}">
      <dgm:prSet custT="1"/>
      <dgm:spPr/>
      <dgm:t>
        <a:bodyPr anchor="ctr"/>
        <a:lstStyle/>
        <a:p>
          <a:r>
            <a:rPr lang="ru-RU" sz="1900" dirty="0">
              <a:latin typeface="TT NORMS"/>
            </a:rPr>
            <a:t>Проверка технического состояния заземления систем электроснабжения</a:t>
          </a:r>
        </a:p>
      </dgm:t>
    </dgm:pt>
    <dgm:pt modelId="{A2E5FBF1-A4E6-4A39-BD23-39C83E4ADF53}" type="parTrans" cxnId="{F115B190-5A05-4A51-8E0E-ABEBE3DBB4AA}">
      <dgm:prSet/>
      <dgm:spPr/>
      <dgm:t>
        <a:bodyPr/>
        <a:lstStyle/>
        <a:p>
          <a:endParaRPr lang="ru-RU"/>
        </a:p>
      </dgm:t>
    </dgm:pt>
    <dgm:pt modelId="{0DFB075D-4A28-4D02-B000-B4906C6C90EF}" type="sibTrans" cxnId="{F115B190-5A05-4A51-8E0E-ABEBE3DBB4AA}">
      <dgm:prSet/>
      <dgm:spPr/>
      <dgm:t>
        <a:bodyPr/>
        <a:lstStyle/>
        <a:p>
          <a:endParaRPr lang="ru-RU"/>
        </a:p>
      </dgm:t>
    </dgm:pt>
    <dgm:pt modelId="{E4C7C29C-8819-4011-881F-280C76F3C5B5}">
      <dgm:prSet custT="1"/>
      <dgm:spPr/>
      <dgm:t>
        <a:bodyPr anchor="ctr"/>
        <a:lstStyle/>
        <a:p>
          <a:r>
            <a:rPr lang="ru-RU" sz="1900" dirty="0">
              <a:latin typeface="TT NORMS"/>
            </a:rPr>
            <a:t>Проведение очистки от пыли компьютеров и узлов системы видео-наблюдения, протирка внутренних видеокамер от пыли и удаление следов грязи на внешних видеокамерах</a:t>
          </a:r>
        </a:p>
      </dgm:t>
    </dgm:pt>
    <dgm:pt modelId="{65E6D29D-2F05-4E9F-9D15-D0B5E13A6DAF}" type="parTrans" cxnId="{D40C2F2A-923D-4B51-B69E-86297872DFC2}">
      <dgm:prSet/>
      <dgm:spPr/>
      <dgm:t>
        <a:bodyPr/>
        <a:lstStyle/>
        <a:p>
          <a:endParaRPr lang="ru-RU"/>
        </a:p>
      </dgm:t>
    </dgm:pt>
    <dgm:pt modelId="{5BC9B791-A8EB-4CBD-8138-AB1EB4A4997E}" type="sibTrans" cxnId="{D40C2F2A-923D-4B51-B69E-86297872DFC2}">
      <dgm:prSet/>
      <dgm:spPr/>
      <dgm:t>
        <a:bodyPr/>
        <a:lstStyle/>
        <a:p>
          <a:endParaRPr lang="ru-RU"/>
        </a:p>
      </dgm:t>
    </dgm:pt>
    <dgm:pt modelId="{C144393C-C46A-407D-B9BB-663670DC4BDB}" type="pres">
      <dgm:prSet presAssocID="{7CF33A2E-ABA6-4CC0-B113-D45AFE9B77D2}" presName="vert0" presStyleCnt="0">
        <dgm:presLayoutVars>
          <dgm:dir/>
          <dgm:animOne val="branch"/>
          <dgm:animLvl val="lvl"/>
        </dgm:presLayoutVars>
      </dgm:prSet>
      <dgm:spPr/>
    </dgm:pt>
    <dgm:pt modelId="{55E64986-D2E5-4572-AB9F-8D7E3E64777B}" type="pres">
      <dgm:prSet presAssocID="{47EB2764-EB68-4CBE-86E3-41811929D35C}" presName="thickLine" presStyleLbl="alignNode1" presStyleIdx="0" presStyleCnt="2"/>
      <dgm:spPr/>
    </dgm:pt>
    <dgm:pt modelId="{ED5E7586-C6FC-4D97-BA85-FD58C9590B26}" type="pres">
      <dgm:prSet presAssocID="{47EB2764-EB68-4CBE-86E3-41811929D35C}" presName="horz1" presStyleCnt="0"/>
      <dgm:spPr/>
    </dgm:pt>
    <dgm:pt modelId="{B2BA1262-3B03-4F3C-896E-665AF878BF21}" type="pres">
      <dgm:prSet presAssocID="{47EB2764-EB68-4CBE-86E3-41811929D35C}" presName="tx1" presStyleLbl="revTx" presStyleIdx="0" presStyleCnt="2"/>
      <dgm:spPr/>
    </dgm:pt>
    <dgm:pt modelId="{32AAFD01-E71B-44FB-AA30-75EBE296C34C}" type="pres">
      <dgm:prSet presAssocID="{47EB2764-EB68-4CBE-86E3-41811929D35C}" presName="vert1" presStyleCnt="0"/>
      <dgm:spPr/>
    </dgm:pt>
    <dgm:pt modelId="{BE4DC719-1A3E-4AC7-81EB-32FFE9A7AA47}" type="pres">
      <dgm:prSet presAssocID="{E4C7C29C-8819-4011-881F-280C76F3C5B5}" presName="thickLine" presStyleLbl="alignNode1" presStyleIdx="1" presStyleCnt="2"/>
      <dgm:spPr/>
    </dgm:pt>
    <dgm:pt modelId="{EA93F76C-CAE7-4173-A014-FCDA02688803}" type="pres">
      <dgm:prSet presAssocID="{E4C7C29C-8819-4011-881F-280C76F3C5B5}" presName="horz1" presStyleCnt="0"/>
      <dgm:spPr/>
    </dgm:pt>
    <dgm:pt modelId="{D9F2799E-B009-4872-A8B6-D3F95EF372E7}" type="pres">
      <dgm:prSet presAssocID="{E4C7C29C-8819-4011-881F-280C76F3C5B5}" presName="tx1" presStyleLbl="revTx" presStyleIdx="1" presStyleCnt="2"/>
      <dgm:spPr/>
    </dgm:pt>
    <dgm:pt modelId="{A3093CEA-FD37-4101-B5E6-5D5884DCDA71}" type="pres">
      <dgm:prSet presAssocID="{E4C7C29C-8819-4011-881F-280C76F3C5B5}" presName="vert1" presStyleCnt="0"/>
      <dgm:spPr/>
    </dgm:pt>
  </dgm:ptLst>
  <dgm:cxnLst>
    <dgm:cxn modelId="{D40C2F2A-923D-4B51-B69E-86297872DFC2}" srcId="{7CF33A2E-ABA6-4CC0-B113-D45AFE9B77D2}" destId="{E4C7C29C-8819-4011-881F-280C76F3C5B5}" srcOrd="1" destOrd="0" parTransId="{65E6D29D-2F05-4E9F-9D15-D0B5E13A6DAF}" sibTransId="{5BC9B791-A8EB-4CBD-8138-AB1EB4A4997E}"/>
    <dgm:cxn modelId="{999A6F3C-5818-4813-8CE9-3E642A52BC0C}" type="presOf" srcId="{7CF33A2E-ABA6-4CC0-B113-D45AFE9B77D2}" destId="{C144393C-C46A-407D-B9BB-663670DC4BDB}" srcOrd="0" destOrd="0" presId="urn:microsoft.com/office/officeart/2008/layout/LinedList"/>
    <dgm:cxn modelId="{F115B190-5A05-4A51-8E0E-ABEBE3DBB4AA}" srcId="{7CF33A2E-ABA6-4CC0-B113-D45AFE9B77D2}" destId="{47EB2764-EB68-4CBE-86E3-41811929D35C}" srcOrd="0" destOrd="0" parTransId="{A2E5FBF1-A4E6-4A39-BD23-39C83E4ADF53}" sibTransId="{0DFB075D-4A28-4D02-B000-B4906C6C90EF}"/>
    <dgm:cxn modelId="{D3D846E1-8B05-4C6C-8744-EAA56CD6E8DD}" type="presOf" srcId="{E4C7C29C-8819-4011-881F-280C76F3C5B5}" destId="{D9F2799E-B009-4872-A8B6-D3F95EF372E7}" srcOrd="0" destOrd="0" presId="urn:microsoft.com/office/officeart/2008/layout/LinedList"/>
    <dgm:cxn modelId="{5F3166EB-1866-4BB0-8D85-D0095B0AE173}" type="presOf" srcId="{47EB2764-EB68-4CBE-86E3-41811929D35C}" destId="{B2BA1262-3B03-4F3C-896E-665AF878BF21}" srcOrd="0" destOrd="0" presId="urn:microsoft.com/office/officeart/2008/layout/LinedList"/>
    <dgm:cxn modelId="{C2B70477-F9A5-4E71-9E64-7104490C7FD9}" type="presParOf" srcId="{C144393C-C46A-407D-B9BB-663670DC4BDB}" destId="{55E64986-D2E5-4572-AB9F-8D7E3E64777B}" srcOrd="0" destOrd="0" presId="urn:microsoft.com/office/officeart/2008/layout/LinedList"/>
    <dgm:cxn modelId="{8D112B8E-C9F3-442D-B210-C239B2532AEF}" type="presParOf" srcId="{C144393C-C46A-407D-B9BB-663670DC4BDB}" destId="{ED5E7586-C6FC-4D97-BA85-FD58C9590B26}" srcOrd="1" destOrd="0" presId="urn:microsoft.com/office/officeart/2008/layout/LinedList"/>
    <dgm:cxn modelId="{347473B8-80A6-4E9B-9A1F-46A0FCC027AE}" type="presParOf" srcId="{ED5E7586-C6FC-4D97-BA85-FD58C9590B26}" destId="{B2BA1262-3B03-4F3C-896E-665AF878BF21}" srcOrd="0" destOrd="0" presId="urn:microsoft.com/office/officeart/2008/layout/LinedList"/>
    <dgm:cxn modelId="{2E50D96E-8884-4EA2-866E-685A707B0C61}" type="presParOf" srcId="{ED5E7586-C6FC-4D97-BA85-FD58C9590B26}" destId="{32AAFD01-E71B-44FB-AA30-75EBE296C34C}" srcOrd="1" destOrd="0" presId="urn:microsoft.com/office/officeart/2008/layout/LinedList"/>
    <dgm:cxn modelId="{568F3C9F-1AE4-4415-BC52-FDBE6D036276}" type="presParOf" srcId="{C144393C-C46A-407D-B9BB-663670DC4BDB}" destId="{BE4DC719-1A3E-4AC7-81EB-32FFE9A7AA47}" srcOrd="2" destOrd="0" presId="urn:microsoft.com/office/officeart/2008/layout/LinedList"/>
    <dgm:cxn modelId="{E4A16280-164B-4CE9-A11F-3D61ACD38D70}" type="presParOf" srcId="{C144393C-C46A-407D-B9BB-663670DC4BDB}" destId="{EA93F76C-CAE7-4173-A014-FCDA02688803}" srcOrd="3" destOrd="0" presId="urn:microsoft.com/office/officeart/2008/layout/LinedList"/>
    <dgm:cxn modelId="{C3977E81-3474-4949-8BE2-F632B7E88A34}" type="presParOf" srcId="{EA93F76C-CAE7-4173-A014-FCDA02688803}" destId="{D9F2799E-B009-4872-A8B6-D3F95EF372E7}" srcOrd="0" destOrd="0" presId="urn:microsoft.com/office/officeart/2008/layout/LinedList"/>
    <dgm:cxn modelId="{561E5268-1912-462B-8EE2-2252705DC2FC}" type="presParOf" srcId="{EA93F76C-CAE7-4173-A014-FCDA02688803}" destId="{A3093CEA-FD37-4101-B5E6-5D5884DCDA7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4350CD-C721-4735-9705-D59B6D1A68A8}">
      <dsp:nvSpPr>
        <dsp:cNvPr id="0" name=""/>
        <dsp:cNvSpPr/>
      </dsp:nvSpPr>
      <dsp:spPr>
        <a:xfrm>
          <a:off x="0" y="1841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C2958F-9E66-4B5F-809A-F4DBDB332FCB}">
      <dsp:nvSpPr>
        <dsp:cNvPr id="0" name=""/>
        <dsp:cNvSpPr/>
      </dsp:nvSpPr>
      <dsp:spPr>
        <a:xfrm>
          <a:off x="0" y="1841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dirty="0">
              <a:latin typeface="TT NORMS"/>
            </a:rPr>
            <a:t>Уважаемые жильцы и собственники помещений!</a:t>
          </a:r>
          <a:endParaRPr lang="en-US" sz="1800" b="0" kern="1200" dirty="0">
            <a:latin typeface="TT NORMS"/>
          </a:endParaRPr>
        </a:p>
      </dsp:txBody>
      <dsp:txXfrm>
        <a:off x="0" y="1841"/>
        <a:ext cx="8368700" cy="1256040"/>
      </dsp:txXfrm>
    </dsp:sp>
    <dsp:sp modelId="{04F1AB7A-51AC-4BB2-A833-018B916208B8}">
      <dsp:nvSpPr>
        <dsp:cNvPr id="0" name=""/>
        <dsp:cNvSpPr/>
      </dsp:nvSpPr>
      <dsp:spPr>
        <a:xfrm>
          <a:off x="0" y="1257882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9AAB72-DFF1-4DF2-8AE3-3C0873F907D9}">
      <dsp:nvSpPr>
        <dsp:cNvPr id="0" name=""/>
        <dsp:cNvSpPr/>
      </dsp:nvSpPr>
      <dsp:spPr>
        <a:xfrm>
          <a:off x="0" y="1257882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Мы подготовили для вас краткий отчет о выполненных Управляющей компанией работах в ЖК Воробьев дом за август 2024 года.</a:t>
          </a:r>
          <a:endParaRPr lang="en-US" sz="1800" kern="1200" dirty="0">
            <a:latin typeface="TT NORMS"/>
          </a:endParaRPr>
        </a:p>
      </dsp:txBody>
      <dsp:txXfrm>
        <a:off x="0" y="1257882"/>
        <a:ext cx="8368700" cy="1256040"/>
      </dsp:txXfrm>
    </dsp:sp>
    <dsp:sp modelId="{45175098-19C2-451B-8C33-49123F36D70C}">
      <dsp:nvSpPr>
        <dsp:cNvPr id="0" name=""/>
        <dsp:cNvSpPr/>
      </dsp:nvSpPr>
      <dsp:spPr>
        <a:xfrm>
          <a:off x="0" y="2513922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974A81-403A-4BE9-B2FD-914914CC89CE}">
      <dsp:nvSpPr>
        <dsp:cNvPr id="0" name=""/>
        <dsp:cNvSpPr/>
      </dsp:nvSpPr>
      <dsp:spPr>
        <a:xfrm>
          <a:off x="0" y="2513922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Ваши пожелания и предложения по обслуживанию ЖК просим направлять: </a:t>
          </a:r>
          <a:endParaRPr lang="en-GB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на почту </a:t>
          </a:r>
          <a:r>
            <a:rPr lang="en-US" sz="1800" kern="1200" dirty="0">
              <a:latin typeface="TT NORMS"/>
              <a:hlinkClick xmlns:r="http://schemas.openxmlformats.org/officeDocument/2006/relationships" r:id="rId1"/>
            </a:rPr>
            <a:t>info@uk-vd.ru</a:t>
          </a:r>
          <a:r>
            <a:rPr lang="ru-RU" sz="1800" kern="1200" dirty="0">
              <a:latin typeface="TT NORMS"/>
            </a:rPr>
            <a:t>, по телефону + 7 (495) 940-55-55 или через мобильное приложение «</a:t>
          </a:r>
          <a:r>
            <a:rPr lang="ru-RU" sz="1800" kern="1200" dirty="0" err="1">
              <a:latin typeface="TT NORMS"/>
            </a:rPr>
            <a:t>Домиленд</a:t>
          </a:r>
          <a:r>
            <a:rPr lang="ru-RU" sz="1800" kern="1200" dirty="0">
              <a:latin typeface="TT NORMS"/>
            </a:rPr>
            <a:t>».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С заботой о вас,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УК Воробьев дом</a:t>
          </a:r>
        </a:p>
      </dsp:txBody>
      <dsp:txXfrm>
        <a:off x="0" y="2513922"/>
        <a:ext cx="8368700" cy="12560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E64986-D2E5-4572-AB9F-8D7E3E64777B}">
      <dsp:nvSpPr>
        <dsp:cNvPr id="0" name=""/>
        <dsp:cNvSpPr/>
      </dsp:nvSpPr>
      <dsp:spPr>
        <a:xfrm>
          <a:off x="0" y="0"/>
          <a:ext cx="836977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2BA1262-3B03-4F3C-896E-665AF878BF21}">
      <dsp:nvSpPr>
        <dsp:cNvPr id="0" name=""/>
        <dsp:cNvSpPr/>
      </dsp:nvSpPr>
      <dsp:spPr>
        <a:xfrm>
          <a:off x="0" y="0"/>
          <a:ext cx="8369779" cy="24474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TT NORMS"/>
            </a:rPr>
            <a:t>Проверка технического состояния заземления систем электроснабжения</a:t>
          </a:r>
        </a:p>
      </dsp:txBody>
      <dsp:txXfrm>
        <a:off x="0" y="0"/>
        <a:ext cx="8369779" cy="2447444"/>
      </dsp:txXfrm>
    </dsp:sp>
    <dsp:sp modelId="{BE4DC719-1A3E-4AC7-81EB-32FFE9A7AA47}">
      <dsp:nvSpPr>
        <dsp:cNvPr id="0" name=""/>
        <dsp:cNvSpPr/>
      </dsp:nvSpPr>
      <dsp:spPr>
        <a:xfrm>
          <a:off x="0" y="2447444"/>
          <a:ext cx="8369779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9F2799E-B009-4872-A8B6-D3F95EF372E7}">
      <dsp:nvSpPr>
        <dsp:cNvPr id="0" name=""/>
        <dsp:cNvSpPr/>
      </dsp:nvSpPr>
      <dsp:spPr>
        <a:xfrm>
          <a:off x="0" y="2447444"/>
          <a:ext cx="8369779" cy="24474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TT NORMS"/>
            </a:rPr>
            <a:t>Проведение очистки от пыли компьютеров и узлов системы видео-наблюдения, протирка внутренних видеокамер от пыли и удаление следов грязи на внешних видеокамерах</a:t>
          </a:r>
        </a:p>
      </dsp:txBody>
      <dsp:txXfrm>
        <a:off x="0" y="2447444"/>
        <a:ext cx="8369779" cy="24474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15.09.2024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3" Type="http://schemas.openxmlformats.org/officeDocument/2006/relationships/image" Target="../media/image2.pn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5" Type="http://schemas.openxmlformats.org/officeDocument/2006/relationships/image" Target="../media/image2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Relationship Id="rId1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BAF6CDDF-3478-4257-8525-D23E8860EC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21" t="-220" r="-3025" b="94"/>
          <a:stretch/>
        </p:blipFill>
        <p:spPr>
          <a:xfrm>
            <a:off x="0" y="0"/>
            <a:ext cx="9442049" cy="6861358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7BD990B-C49F-418A-8A51-AFA10CA628E2}"/>
              </a:ext>
            </a:extLst>
          </p:cNvPr>
          <p:cNvSpPr txBox="1">
            <a:spLocks/>
          </p:cNvSpPr>
          <p:nvPr/>
        </p:nvSpPr>
        <p:spPr>
          <a:xfrm>
            <a:off x="353682" y="2691951"/>
            <a:ext cx="3840911" cy="12220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900" b="1" dirty="0">
                <a:solidFill>
                  <a:srgbClr val="703C1D"/>
                </a:solidFill>
                <a:latin typeface="TT NORMS"/>
                <a:cs typeface="Calibri Light"/>
              </a:rPr>
              <a:t>Отчёт о проведённых работах в ЖК Воробьев дом</a:t>
            </a:r>
            <a:endParaRPr lang="ru-RU" sz="2900" b="1" dirty="0">
              <a:solidFill>
                <a:srgbClr val="703C1D"/>
              </a:solidFill>
              <a:latin typeface="TT NORMS"/>
            </a:endParaRPr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C636EDDD-8D52-454C-B97F-F63F1621A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83" y="6174200"/>
            <a:ext cx="1966823" cy="410067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34D88D7-CD38-4DA9-B1BD-44543BCD63FB}"/>
              </a:ext>
            </a:extLst>
          </p:cNvPr>
          <p:cNvSpPr txBox="1">
            <a:spLocks/>
          </p:cNvSpPr>
          <p:nvPr/>
        </p:nvSpPr>
        <p:spPr>
          <a:xfrm>
            <a:off x="353683" y="3913997"/>
            <a:ext cx="3840911" cy="3335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800" dirty="0">
                <a:solidFill>
                  <a:srgbClr val="703C1D"/>
                </a:solidFill>
                <a:latin typeface="TT NORMS"/>
                <a:cs typeface="Calibri Light"/>
              </a:rPr>
              <a:t>Август 2024 года</a:t>
            </a:r>
            <a:endParaRPr lang="ru-RU" sz="1800" dirty="0">
              <a:latin typeface="TT NORMS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CC74713-CB85-44BA-9146-CFD27C754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942828B-4375-46DF-9BAE-C9E65A60A1E1}"/>
              </a:ext>
            </a:extLst>
          </p:cNvPr>
          <p:cNvSpPr txBox="1">
            <a:spLocks/>
          </p:cNvSpPr>
          <p:nvPr/>
        </p:nvSpPr>
        <p:spPr>
          <a:xfrm>
            <a:off x="360000" y="133597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Вывоз мусора</a:t>
            </a:r>
          </a:p>
        </p:txBody>
      </p:sp>
      <p:pic>
        <p:nvPicPr>
          <p:cNvPr id="9" name="Рисунок 7">
            <a:extLst>
              <a:ext uri="{FF2B5EF4-FFF2-40B4-BE49-F238E27FC236}">
                <a16:creationId xmlns:a16="http://schemas.microsoft.com/office/drawing/2014/main" id="{03F038F5-7C05-440B-9482-BDDC61F984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id="{1A6B2C54-152A-4CC1-8737-DB9E69A26431}"/>
              </a:ext>
            </a:extLst>
          </p:cNvPr>
          <p:cNvSpPr txBox="1">
            <a:spLocks/>
          </p:cNvSpPr>
          <p:nvPr/>
        </p:nvSpPr>
        <p:spPr>
          <a:xfrm>
            <a:off x="368179" y="1217484"/>
            <a:ext cx="8018387" cy="12602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703C1D"/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  <a:latin typeface="TT NORMS"/>
              </a:rPr>
              <a:t>Организовали ежедневный сбор и вывоз хозяйственно-бытовых отходов. Ведём раздельный сбор мусора. Строительный мусор вывозится по отдельным заявкам.</a:t>
            </a:r>
          </a:p>
        </p:txBody>
      </p:sp>
      <p:graphicFrame>
        <p:nvGraphicFramePr>
          <p:cNvPr id="2" name="Таблица 10">
            <a:extLst>
              <a:ext uri="{FF2B5EF4-FFF2-40B4-BE49-F238E27FC236}">
                <a16:creationId xmlns:a16="http://schemas.microsoft.com/office/drawing/2014/main" id="{EC188B66-8B02-8830-AFA5-8F6B4BDE09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9855357"/>
              </p:ext>
            </p:extLst>
          </p:nvPr>
        </p:nvGraphicFramePr>
        <p:xfrm>
          <a:off x="368179" y="2340000"/>
          <a:ext cx="8407641" cy="2553719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802547">
                  <a:extLst>
                    <a:ext uri="{9D8B030D-6E8A-4147-A177-3AD203B41FA5}">
                      <a16:colId xmlns:a16="http://schemas.microsoft.com/office/drawing/2014/main" val="3372706912"/>
                    </a:ext>
                  </a:extLst>
                </a:gridCol>
                <a:gridCol w="2802547">
                  <a:extLst>
                    <a:ext uri="{9D8B030D-6E8A-4147-A177-3AD203B41FA5}">
                      <a16:colId xmlns:a16="http://schemas.microsoft.com/office/drawing/2014/main" val="1373081755"/>
                    </a:ext>
                  </a:extLst>
                </a:gridCol>
                <a:gridCol w="2802547">
                  <a:extLst>
                    <a:ext uri="{9D8B030D-6E8A-4147-A177-3AD203B41FA5}">
                      <a16:colId xmlns:a16="http://schemas.microsoft.com/office/drawing/2014/main" val="31460476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chemeClr val="bg1"/>
                        </a:solidFill>
                        <a:latin typeface="TT NORMS"/>
                      </a:endParaRPr>
                    </a:p>
                  </a:txBody>
                  <a:tcPr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202</a:t>
                      </a:r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4 год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в т. ч. август 2024 года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327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T NORMS"/>
                        </a:rPr>
                        <a:t>Бытовой мусор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611,6 м</a:t>
                      </a:r>
                      <a:r>
                        <a:rPr lang="ru-RU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81,6 м</a:t>
                      </a:r>
                      <a:r>
                        <a:rPr lang="ru-RU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606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i="1" dirty="0">
                          <a:solidFill>
                            <a:schemeClr val="tx1"/>
                          </a:solidFill>
                          <a:latin typeface="TT NORMS"/>
                        </a:rPr>
                        <a:t>       в т.ч. РСО</a:t>
                      </a:r>
                      <a:endParaRPr lang="ru-RU" dirty="0">
                        <a:solidFill>
                          <a:schemeClr val="tx1"/>
                        </a:solidFill>
                        <a:latin typeface="TT NORMS"/>
                      </a:endParaRP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-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-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6046079"/>
                  </a:ext>
                </a:extLst>
              </a:tr>
              <a:tr h="430279"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/>
                          </a:solidFill>
                          <a:latin typeface="TT NORMS"/>
                        </a:rPr>
                        <a:t>Строительный мусор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16 м</a:t>
                      </a:r>
                      <a:r>
                        <a:rPr lang="ru-RU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-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 </a:t>
                      </a:r>
                      <a:endParaRPr lang="ru-RU" sz="18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83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tx1"/>
                          </a:solidFill>
                          <a:latin typeface="TT NORMS"/>
                        </a:rPr>
                        <a:t>Всего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627,6 м</a:t>
                      </a:r>
                      <a:r>
                        <a:rPr lang="ru-RU" sz="18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81,6 м</a:t>
                      </a:r>
                      <a:r>
                        <a:rPr lang="ru-RU" sz="18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556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tx1"/>
                          </a:solidFill>
                          <a:latin typeface="TT NORMS"/>
                        </a:rPr>
                        <a:t>Утилизация элементов питания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11 кг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8 кг 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75381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3329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Работа с заявками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607505-D166-436D-960C-41BEBE600F0B}"/>
              </a:ext>
            </a:extLst>
          </p:cNvPr>
          <p:cNvSpPr txBox="1"/>
          <p:nvPr/>
        </p:nvSpPr>
        <p:spPr>
          <a:xfrm>
            <a:off x="475318" y="1747251"/>
            <a:ext cx="76554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703C1D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TT NORMS"/>
              </a:rPr>
              <a:t>За август 2024 года выполнили 430 заявок через систему «</a:t>
            </a:r>
            <a:r>
              <a:rPr lang="ru-RU" dirty="0" err="1">
                <a:latin typeface="TT NORMS"/>
              </a:rPr>
              <a:t>Домиленд</a:t>
            </a:r>
            <a:r>
              <a:rPr lang="ru-RU" dirty="0">
                <a:latin typeface="TT NORMS"/>
              </a:rPr>
              <a:t>»</a:t>
            </a:r>
          </a:p>
        </p:txBody>
      </p:sp>
      <p:graphicFrame>
        <p:nvGraphicFramePr>
          <p:cNvPr id="2" name="Таблица 10">
            <a:extLst>
              <a:ext uri="{FF2B5EF4-FFF2-40B4-BE49-F238E27FC236}">
                <a16:creationId xmlns:a16="http://schemas.microsoft.com/office/drawing/2014/main" id="{5F80DDCA-9A71-7C09-D569-A292419C38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4238949"/>
              </p:ext>
            </p:extLst>
          </p:nvPr>
        </p:nvGraphicFramePr>
        <p:xfrm>
          <a:off x="475318" y="2328574"/>
          <a:ext cx="8193363" cy="20111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1121">
                  <a:extLst>
                    <a:ext uri="{9D8B030D-6E8A-4147-A177-3AD203B41FA5}">
                      <a16:colId xmlns:a16="http://schemas.microsoft.com/office/drawing/2014/main" val="3372706912"/>
                    </a:ext>
                  </a:extLst>
                </a:gridCol>
                <a:gridCol w="2731121">
                  <a:extLst>
                    <a:ext uri="{9D8B030D-6E8A-4147-A177-3AD203B41FA5}">
                      <a16:colId xmlns:a16="http://schemas.microsoft.com/office/drawing/2014/main" val="1373081755"/>
                    </a:ext>
                  </a:extLst>
                </a:gridCol>
                <a:gridCol w="2731121">
                  <a:extLst>
                    <a:ext uri="{9D8B030D-6E8A-4147-A177-3AD203B41FA5}">
                      <a16:colId xmlns:a16="http://schemas.microsoft.com/office/drawing/2014/main" val="3146047628"/>
                    </a:ext>
                  </a:extLst>
                </a:gridCol>
              </a:tblGrid>
              <a:tr h="441598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Тип заявки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202</a:t>
                      </a:r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4 год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в т. ч. август 2024 года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327827"/>
                  </a:ext>
                </a:extLst>
              </a:tr>
              <a:tr h="441598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/>
                          </a:solidFill>
                          <a:latin typeface="TT NORMS"/>
                        </a:rPr>
                        <a:t>Пропуск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3611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406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606848"/>
                  </a:ext>
                </a:extLst>
              </a:tr>
              <a:tr h="762210"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T NORMS"/>
                        </a:rPr>
                        <a:t>Диспетчерская служба (в т. ч. аварийные заявки)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8353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T NORMS"/>
                        </a:rPr>
                        <a:t>Всего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3820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430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556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9116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Аварийные заявки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1379C5-27AB-4180-AE43-59969FD9DBE0}"/>
              </a:ext>
            </a:extLst>
          </p:cNvPr>
          <p:cNvSpPr txBox="1"/>
          <p:nvPr/>
        </p:nvSpPr>
        <p:spPr>
          <a:xfrm>
            <a:off x="526774" y="1268083"/>
            <a:ext cx="6052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T NORMS"/>
              </a:rPr>
              <a:t>За истекший аварийных заявок не поступало</a:t>
            </a:r>
          </a:p>
        </p:txBody>
      </p:sp>
    </p:spTree>
    <p:extLst>
      <p:ext uri="{BB962C8B-B14F-4D97-AF65-F5344CB8AC3E}">
        <p14:creationId xmlns:p14="http://schemas.microsoft.com/office/powerpoint/2010/main" val="41306393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Уборка здания и территории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607505-D166-436D-960C-41BEBE600F0B}"/>
              </a:ext>
            </a:extLst>
          </p:cNvPr>
          <p:cNvSpPr txBox="1"/>
          <p:nvPr/>
        </p:nvSpPr>
        <p:spPr>
          <a:xfrm>
            <a:off x="387111" y="1511458"/>
            <a:ext cx="81431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Tx/>
              <a:buFont typeface="Wingdings" panose="05000000000000000000" pitchFamily="2" charset="2"/>
              <a:buChar char="ü"/>
            </a:pPr>
            <a:r>
              <a:rPr lang="ru-RU" dirty="0">
                <a:latin typeface="TT NORMS"/>
              </a:rPr>
              <a:t> В августе </a:t>
            </a:r>
            <a:r>
              <a:rPr lang="ru-RU" dirty="0">
                <a:solidFill>
                  <a:schemeClr val="tx1"/>
                </a:solidFill>
                <a:latin typeface="TT NORMS"/>
              </a:rPr>
              <a:t>выполнили следующие работы (кроме ежедневных работ):</a:t>
            </a:r>
          </a:p>
        </p:txBody>
      </p:sp>
      <p:graphicFrame>
        <p:nvGraphicFramePr>
          <p:cNvPr id="9" name="Таблица 4">
            <a:extLst>
              <a:ext uri="{FF2B5EF4-FFF2-40B4-BE49-F238E27FC236}">
                <a16:creationId xmlns:a16="http://schemas.microsoft.com/office/drawing/2014/main" id="{375AFE1E-8501-4DDB-9A7F-E68CB66C34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0099574"/>
              </p:ext>
            </p:extLst>
          </p:nvPr>
        </p:nvGraphicFramePr>
        <p:xfrm>
          <a:off x="387111" y="2113629"/>
          <a:ext cx="8369778" cy="21293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3854">
                  <a:extLst>
                    <a:ext uri="{9D8B030D-6E8A-4147-A177-3AD203B41FA5}">
                      <a16:colId xmlns:a16="http://schemas.microsoft.com/office/drawing/2014/main" val="2304203828"/>
                    </a:ext>
                  </a:extLst>
                </a:gridCol>
                <a:gridCol w="4015924">
                  <a:extLst>
                    <a:ext uri="{9D8B030D-6E8A-4147-A177-3AD203B41FA5}">
                      <a16:colId xmlns:a16="http://schemas.microsoft.com/office/drawing/2014/main" val="3501880701"/>
                    </a:ext>
                  </a:extLst>
                </a:gridCol>
              </a:tblGrid>
              <a:tr h="49092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bg1"/>
                          </a:solidFill>
                          <a:latin typeface="TT NORMS"/>
                        </a:rPr>
                        <a:t>Вид уборки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bg1"/>
                          </a:solidFill>
                          <a:latin typeface="TT NORMS"/>
                        </a:rPr>
                        <a:t>Место уборки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2007067"/>
                  </a:ext>
                </a:extLst>
              </a:tr>
              <a:tr h="5461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T NORMS"/>
                          <a:ea typeface="+mn-ea"/>
                          <a:cs typeface="+mn-cs"/>
                        </a:rPr>
                        <a:t>Промывка трапов на этажах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Подъезд №2 и №3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2242110"/>
                  </a:ext>
                </a:extLst>
              </a:tr>
              <a:tr h="54615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Очистка конвекторов 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Весь дом 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969750"/>
                  </a:ext>
                </a:extLst>
              </a:tr>
              <a:tr h="54615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Очистка от грязи технических дверей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Паркинг 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6255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7746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Услуги консьержей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607505-D166-436D-960C-41BEBE600F0B}"/>
              </a:ext>
            </a:extLst>
          </p:cNvPr>
          <p:cNvSpPr txBox="1"/>
          <p:nvPr/>
        </p:nvSpPr>
        <p:spPr>
          <a:xfrm>
            <a:off x="387111" y="1315435"/>
            <a:ext cx="81431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703C1D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TT NORMS"/>
              </a:rPr>
              <a:t> </a:t>
            </a:r>
            <a:r>
              <a:rPr lang="ru-RU" dirty="0">
                <a:solidFill>
                  <a:schemeClr val="tx1"/>
                </a:solidFill>
                <a:latin typeface="TT NORMS"/>
              </a:rPr>
              <a:t>За истекший период консьержи стремились создать комфортные условия для жильцов ЖК Воробьев дом: оказывали помощь в принятии заказов, корреспонденции и сопровождали гостей.</a:t>
            </a:r>
          </a:p>
          <a:p>
            <a:pPr>
              <a:buClr>
                <a:srgbClr val="703C1D"/>
              </a:buClr>
            </a:pPr>
            <a:endParaRPr lang="ru-RU" dirty="0">
              <a:latin typeface="TT NORMS"/>
            </a:endParaRPr>
          </a:p>
        </p:txBody>
      </p:sp>
      <p:graphicFrame>
        <p:nvGraphicFramePr>
          <p:cNvPr id="2" name="Таблица 5">
            <a:extLst>
              <a:ext uri="{FF2B5EF4-FFF2-40B4-BE49-F238E27FC236}">
                <a16:creationId xmlns:a16="http://schemas.microsoft.com/office/drawing/2014/main" id="{1A722C66-090E-0600-BA3B-18E8F6AECA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0359577"/>
              </p:ext>
            </p:extLst>
          </p:nvPr>
        </p:nvGraphicFramePr>
        <p:xfrm>
          <a:off x="509322" y="2600960"/>
          <a:ext cx="8143134" cy="165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4378">
                  <a:extLst>
                    <a:ext uri="{9D8B030D-6E8A-4147-A177-3AD203B41FA5}">
                      <a16:colId xmlns:a16="http://schemas.microsoft.com/office/drawing/2014/main" val="4267155957"/>
                    </a:ext>
                  </a:extLst>
                </a:gridCol>
                <a:gridCol w="2574595">
                  <a:extLst>
                    <a:ext uri="{9D8B030D-6E8A-4147-A177-3AD203B41FA5}">
                      <a16:colId xmlns:a16="http://schemas.microsoft.com/office/drawing/2014/main" val="4135634367"/>
                    </a:ext>
                  </a:extLst>
                </a:gridCol>
                <a:gridCol w="2854161">
                  <a:extLst>
                    <a:ext uri="{9D8B030D-6E8A-4147-A177-3AD203B41FA5}">
                      <a16:colId xmlns:a16="http://schemas.microsoft.com/office/drawing/2014/main" val="999875065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T NORMS"/>
                        </a:rPr>
                        <a:t>График работы: ежедневно 9:00-21:00</a:t>
                      </a:r>
                    </a:p>
                  </a:txBody>
                  <a:tcPr>
                    <a:solidFill>
                      <a:srgbClr val="703C1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6722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800" dirty="0">
                        <a:latin typeface="TT NORMS"/>
                      </a:endParaRPr>
                    </a:p>
                  </a:txBody>
                  <a:tcPr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T NORMS"/>
                        </a:rPr>
                        <a:t>2024 год</a:t>
                      </a:r>
                    </a:p>
                  </a:txBody>
                  <a:tcPr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T NORMS"/>
                        </a:rPr>
                        <a:t>в т.ч. август 2024 года</a:t>
                      </a:r>
                    </a:p>
                  </a:txBody>
                  <a:tcPr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05829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ru-RU" sz="1800" b="0" dirty="0">
                          <a:latin typeface="TT NORMS"/>
                        </a:rPr>
                        <a:t>Всего выполнено заявок (сопровождение гостей, прием заказов и т.д.)</a:t>
                      </a:r>
                    </a:p>
                  </a:txBody>
                  <a:tcPr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19 065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2 530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8416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10939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Фонд капитального ремонта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7" name="Таблица 4">
            <a:extLst>
              <a:ext uri="{FF2B5EF4-FFF2-40B4-BE49-F238E27FC236}">
                <a16:creationId xmlns:a16="http://schemas.microsoft.com/office/drawing/2014/main" id="{4293370A-269C-4FC5-B34E-19C933487F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037630"/>
              </p:ext>
            </p:extLst>
          </p:nvPr>
        </p:nvGraphicFramePr>
        <p:xfrm>
          <a:off x="605338" y="1275595"/>
          <a:ext cx="8098715" cy="43068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0412">
                  <a:extLst>
                    <a:ext uri="{9D8B030D-6E8A-4147-A177-3AD203B41FA5}">
                      <a16:colId xmlns:a16="http://schemas.microsoft.com/office/drawing/2014/main" val="634684207"/>
                    </a:ext>
                  </a:extLst>
                </a:gridCol>
                <a:gridCol w="4028303">
                  <a:extLst>
                    <a:ext uri="{9D8B030D-6E8A-4147-A177-3AD203B41FA5}">
                      <a16:colId xmlns:a16="http://schemas.microsoft.com/office/drawing/2014/main" val="3489391198"/>
                    </a:ext>
                  </a:extLst>
                </a:gridCol>
              </a:tblGrid>
              <a:tr h="540299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bg1"/>
                          </a:solidFill>
                          <a:latin typeface="TT NORMS"/>
                        </a:rPr>
                        <a:t>Август 2024 года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30139"/>
                  </a:ext>
                </a:extLst>
              </a:tr>
              <a:tr h="54029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Остаток средств на начало периода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41 413 541,37 ₽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165676"/>
                  </a:ext>
                </a:extLst>
              </a:tr>
              <a:tr h="54029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Всего поступило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639 391,67 ₽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864215"/>
                  </a:ext>
                </a:extLst>
              </a:tr>
              <a:tr h="30987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i="1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в том числе проценты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i="1" kern="120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-</a:t>
                      </a:r>
                      <a:endParaRPr lang="ru-RU" sz="1800" i="1" kern="1200" dirty="0">
                        <a:solidFill>
                          <a:schemeClr val="dk1"/>
                        </a:solidFill>
                        <a:latin typeface="TT NORMS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5840601"/>
                  </a:ext>
                </a:extLst>
              </a:tr>
              <a:tr h="54029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Всего потрачено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3618066"/>
                  </a:ext>
                </a:extLst>
              </a:tr>
              <a:tr h="86545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Остаток средств на конец периода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</a:t>
                      </a:r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2 052 933,04</a:t>
                      </a:r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₽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7735"/>
                  </a:ext>
                </a:extLst>
              </a:tr>
              <a:tr h="66202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 err="1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Справочно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: задолженность собственников в фонд капитального ремонта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1 076 617,37 ₽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5015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24314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7">
            <a:extLst>
              <a:ext uri="{FF2B5EF4-FFF2-40B4-BE49-F238E27FC236}">
                <a16:creationId xmlns:a16="http://schemas.microsoft.com/office/drawing/2014/main" id="{89F5ED45-B801-4E18-A2B2-86B8904E2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83" y="6174200"/>
            <a:ext cx="1966823" cy="410067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19D06A66-9BBA-4801-A3B2-A80463F2BC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949" t="65" r="-85"/>
          <a:stretch/>
        </p:blipFill>
        <p:spPr>
          <a:xfrm>
            <a:off x="2" y="0"/>
            <a:ext cx="9151788" cy="5714397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A98FE118-95BA-4BB4-83B3-3CB50E60B1C4}"/>
              </a:ext>
            </a:extLst>
          </p:cNvPr>
          <p:cNvSpPr txBox="1">
            <a:spLocks/>
          </p:cNvSpPr>
          <p:nvPr/>
        </p:nvSpPr>
        <p:spPr>
          <a:xfrm>
            <a:off x="318100" y="2789148"/>
            <a:ext cx="3840911" cy="12220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3600" b="1" dirty="0">
                <a:solidFill>
                  <a:srgbClr val="703C1D"/>
                </a:solidFill>
                <a:latin typeface="TT NORMS"/>
                <a:cs typeface="Calibri Light"/>
              </a:rPr>
              <a:t>СПАСИБО ЗА</a:t>
            </a:r>
            <a:endParaRPr lang="ru-RU" sz="3600" dirty="0">
              <a:cs typeface="Calibri Light" panose="020F0302020204030204"/>
            </a:endParaRPr>
          </a:p>
          <a:p>
            <a:pPr algn="l">
              <a:lnSpc>
                <a:spcPct val="100000"/>
              </a:lnSpc>
            </a:pPr>
            <a:r>
              <a:rPr lang="ru-RU" sz="3600" b="1" dirty="0">
                <a:solidFill>
                  <a:srgbClr val="703C1D"/>
                </a:solidFill>
                <a:latin typeface="TT NORMS"/>
                <a:cs typeface="Calibri Light"/>
              </a:rPr>
              <a:t>ВНИМАНИЕ</a:t>
            </a:r>
            <a:endParaRPr lang="ru-RU" sz="3600" b="1" dirty="0">
              <a:solidFill>
                <a:srgbClr val="703C1D"/>
              </a:solidFill>
              <a:latin typeface="TT NORMS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A844060E-8268-422E-9A22-0A750B014368}"/>
              </a:ext>
            </a:extLst>
          </p:cNvPr>
          <p:cNvSpPr txBox="1">
            <a:spLocks/>
          </p:cNvSpPr>
          <p:nvPr/>
        </p:nvSpPr>
        <p:spPr>
          <a:xfrm>
            <a:off x="318100" y="4048604"/>
            <a:ext cx="3840911" cy="3335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800" dirty="0">
                <a:solidFill>
                  <a:srgbClr val="703C1D"/>
                </a:solidFill>
                <a:latin typeface="TT NORMS"/>
                <a:cs typeface="Calibri Light"/>
              </a:rPr>
              <a:t>С заботой о вас</a:t>
            </a:r>
            <a:endParaRPr lang="ru-RU" sz="1800" dirty="0">
              <a:latin typeface="TT NORMS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698817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6" name="Объект 2">
            <a:extLst>
              <a:ext uri="{FF2B5EF4-FFF2-40B4-BE49-F238E27FC236}">
                <a16:creationId xmlns:a16="http://schemas.microsoft.com/office/drawing/2014/main" id="{3DF2942A-2498-4CAB-9469-06E1D14117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3783426"/>
              </p:ext>
            </p:extLst>
          </p:nvPr>
        </p:nvGraphicFramePr>
        <p:xfrm>
          <a:off x="335353" y="545014"/>
          <a:ext cx="8368700" cy="3771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32102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60000" y="144000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Обслуживание и уход за</a:t>
            </a:r>
          </a:p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декоративными растениями и газоном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DBF91EB-E4D0-EDF6-CE18-FA24C0545761}"/>
              </a:ext>
            </a:extLst>
          </p:cNvPr>
          <p:cNvSpPr txBox="1"/>
          <p:nvPr/>
        </p:nvSpPr>
        <p:spPr>
          <a:xfrm>
            <a:off x="205818" y="1081568"/>
            <a:ext cx="864893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Осмотр растений, деревьев, газона на предмет поражения вредителями и болезнями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Опрыскивание препаратами от тли  кустов калины 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Санитарная обрезка  кустарников и хвойных растений. 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Рыхление и мульчирование почвы под кустарниками и хвойными растениями центральной клумбы. удаление отцветших растений 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Рыхление приствольных кругов. 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Прочесывание  газона, освобождение  от  отмершего травяного кома,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Подсев травы на склоне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Удаление с поверхности газона мусора 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Рыхление почвы  и растений кустарника  живой изгороди на стоянке 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Стрижка газонной травы под кустами  на гостевой парковке 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Стрижка  живой изгороди кустов кизильника на стоянке</a:t>
            </a:r>
          </a:p>
        </p:txBody>
      </p:sp>
    </p:spTree>
    <p:extLst>
      <p:ext uri="{BB962C8B-B14F-4D97-AF65-F5344CB8AC3E}">
        <p14:creationId xmlns:p14="http://schemas.microsoft.com/office/powerpoint/2010/main" val="537066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60000" y="139473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Ежедневный контроль технического состояния общего имущества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3C6C3E6-5B90-4FB1-8097-6BB7500556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620" y="3780000"/>
            <a:ext cx="1350000" cy="1800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620E639-4BFC-49BE-BA1A-2CDF9EC3B62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190" y="3780000"/>
            <a:ext cx="1350000" cy="18000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C6F257A-DBEC-4B0E-8736-CE804108B6A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80" y="3780000"/>
            <a:ext cx="1350000" cy="18000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3A8C16A-485A-4104-BE71-7EA98EC1017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171" y="1404000"/>
            <a:ext cx="1350000" cy="180000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842D148-608D-4768-85C2-A612C935748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291" y="1404000"/>
            <a:ext cx="1350000" cy="180000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B3F1FA4-D375-4071-BFCE-019B73B4ED5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80" y="1404000"/>
            <a:ext cx="1350000" cy="180000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6C223F3D-25ED-4E95-94F7-49EAC89F4AE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586" y="1404000"/>
            <a:ext cx="1350000" cy="180000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34434D3F-28C2-4526-9CD8-76CC963A037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000" y="3780000"/>
            <a:ext cx="1350000" cy="18000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62F82099-CDAC-4CB9-9550-DFD5EBB5692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000" y="1404000"/>
            <a:ext cx="1350000" cy="180000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DCB90310-90F8-4F77-9A51-A315FDD34B1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291" y="3780000"/>
            <a:ext cx="135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065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60000" y="139473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Сварные работы на сетях водоснабжения 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DBF91EB-E4D0-EDF6-CE18-FA24C0545761}"/>
              </a:ext>
            </a:extLst>
          </p:cNvPr>
          <p:cNvSpPr txBox="1"/>
          <p:nvPr/>
        </p:nvSpPr>
        <p:spPr>
          <a:xfrm>
            <a:off x="205818" y="1081568"/>
            <a:ext cx="86489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ru-RU" sz="1600" dirty="0">
              <a:effectLst/>
              <a:latin typeface="TT NORM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ru-RU" sz="1600" dirty="0">
              <a:effectLst/>
              <a:latin typeface="TT NORM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Изображение выглядит как строительство, кот, земля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E52B4CE8-3C3B-1676-A890-437529B36F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607" y="1373954"/>
            <a:ext cx="2800093" cy="3733456"/>
          </a:xfrm>
          <a:prstGeom prst="rect">
            <a:avLst/>
          </a:prstGeom>
        </p:spPr>
      </p:pic>
      <p:pic>
        <p:nvPicPr>
          <p:cNvPr id="10" name="Рисунок 9" descr="Изображение выглядит как труба, стальной, в помещении&#10;&#10;Автоматически созданное описание">
            <a:extLst>
              <a:ext uri="{FF2B5EF4-FFF2-40B4-BE49-F238E27FC236}">
                <a16:creationId xmlns:a16="http://schemas.microsoft.com/office/drawing/2014/main" id="{B8C7625E-2EAB-5C8E-4676-F0BF063FBD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373955"/>
            <a:ext cx="2809425" cy="3733455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ржавчина, металлоизделия, сломанный, металл&#10;&#10;Автоматически созданное описание">
            <a:extLst>
              <a:ext uri="{FF2B5EF4-FFF2-40B4-BE49-F238E27FC236}">
                <a16:creationId xmlns:a16="http://schemas.microsoft.com/office/drawing/2014/main" id="{F8DBFDEE-C71F-C1B3-2A23-90B9AF2FA9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882" y="1373954"/>
            <a:ext cx="2809426" cy="373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328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60000" y="139473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Обследование и замена ламп внутреннего </a:t>
            </a:r>
            <a:b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</a:b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и аварийного освещения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500BE4B-C24E-4F28-886E-7F0AC3F567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205" y="1260000"/>
            <a:ext cx="1350000" cy="1800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F92C14F-E1E5-4ABD-9694-87312A3A1BE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" y="1260000"/>
            <a:ext cx="1350000" cy="18000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F616DD7-D856-4F43-8FCD-C2B69CE62DD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000" y="1260000"/>
            <a:ext cx="1350000" cy="18000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37352A2-99BE-4302-9B4C-07AF1FEB4D5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0" y="1260000"/>
            <a:ext cx="1350000" cy="18000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5C87139-7E84-45D6-93E6-DFC935AB24C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000" y="1260000"/>
            <a:ext cx="1350000" cy="18000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B058FA4-1B6F-421D-A54C-906053A065B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796" y="1260000"/>
            <a:ext cx="1350000" cy="18000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64E4C574-3CA7-49D1-AD17-05DA96D4A6A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0" y="3780000"/>
            <a:ext cx="1350000" cy="18000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48B7E200-05E3-46F1-86BC-32E44CEBB67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" y="3780000"/>
            <a:ext cx="1350000" cy="180000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D3D07481-8A2F-4801-87DC-EC036E0F0F6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204" y="3780000"/>
            <a:ext cx="1350000" cy="18000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8D7FA38-2C89-4ED1-A29B-6E5B20F7070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000" y="3780000"/>
            <a:ext cx="1350000" cy="180000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2609E375-D5D2-4012-9F34-D7B8480C9EE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000" y="3780000"/>
            <a:ext cx="1350000" cy="18000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2ED7DC6-FBB0-4C34-B7B2-84BF15B2455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796" y="3780000"/>
            <a:ext cx="135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111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60000" y="144000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Герметизация межпанельного стыка </a:t>
            </a:r>
            <a:r>
              <a:rPr lang="ru-RU" sz="2300" b="1">
                <a:solidFill>
                  <a:srgbClr val="D8843B"/>
                </a:solidFill>
                <a:latin typeface="TT NORMS"/>
                <a:cs typeface="Calibri Light"/>
              </a:rPr>
              <a:t>в паркинге</a:t>
            </a:r>
            <a:endParaRPr lang="ru-RU" sz="2300" b="1" dirty="0">
              <a:solidFill>
                <a:srgbClr val="D8843B"/>
              </a:solidFill>
              <a:latin typeface="TT NORMS"/>
              <a:cs typeface="Calibri Light"/>
            </a:endParaRP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DBF91EB-E4D0-EDF6-CE18-FA24C0545761}"/>
              </a:ext>
            </a:extLst>
          </p:cNvPr>
          <p:cNvSpPr txBox="1"/>
          <p:nvPr/>
        </p:nvSpPr>
        <p:spPr>
          <a:xfrm>
            <a:off x="205818" y="1081568"/>
            <a:ext cx="86489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ru-RU" sz="1600" dirty="0">
              <a:effectLst/>
              <a:latin typeface="TT NORM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ru-RU" sz="1600" dirty="0">
              <a:effectLst/>
              <a:latin typeface="TT NORM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4F43BBA-9982-469E-9830-842143F5D8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000" y="1944000"/>
            <a:ext cx="2025000" cy="2700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F9D16DA-A225-4BBC-819A-2473DF4581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1944000"/>
            <a:ext cx="2025000" cy="2700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AD071CD-2542-4852-933F-727534F4C9B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000" y="1944000"/>
            <a:ext cx="2025000" cy="27000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D92CD6F-0A9B-4C9F-B473-3ED899B8F3C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0" y="1944000"/>
            <a:ext cx="2025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327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CC74713-CB85-44BA-9146-CFD27C754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942828B-4375-46DF-9BAE-C9E65A60A1E1}"/>
              </a:ext>
            </a:extLst>
          </p:cNvPr>
          <p:cNvSpPr txBox="1">
            <a:spLocks/>
          </p:cNvSpPr>
          <p:nvPr/>
        </p:nvSpPr>
        <p:spPr>
          <a:xfrm>
            <a:off x="360000" y="133597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Промывка светильников стилобата</a:t>
            </a:r>
          </a:p>
        </p:txBody>
      </p:sp>
      <p:pic>
        <p:nvPicPr>
          <p:cNvPr id="9" name="Рисунок 7">
            <a:extLst>
              <a:ext uri="{FF2B5EF4-FFF2-40B4-BE49-F238E27FC236}">
                <a16:creationId xmlns:a16="http://schemas.microsoft.com/office/drawing/2014/main" id="{03F038F5-7C05-440B-9482-BDDC61F984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F4E0B4A-7960-4B1D-9AD3-F6BCD784EA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000" y="1787184"/>
            <a:ext cx="2025000" cy="2700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F4E2FF1-6D8E-4919-A957-C91F9D8886B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00" y="1787184"/>
            <a:ext cx="2025000" cy="27000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C95610E-5E30-4813-ACD2-573AF803AF1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000" y="1787184"/>
            <a:ext cx="2025000" cy="27000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6DE9B7C-13E2-4C28-B423-F0E38C35781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1787184"/>
            <a:ext cx="2025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820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60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Инженерно-техническое обеспечение	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12" name="Объект 2">
            <a:extLst>
              <a:ext uri="{FF2B5EF4-FFF2-40B4-BE49-F238E27FC236}">
                <a16:creationId xmlns:a16="http://schemas.microsoft.com/office/drawing/2014/main" id="{7D2AC019-1BA8-BDB3-75D2-B063A47322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460371"/>
              </p:ext>
            </p:extLst>
          </p:nvPr>
        </p:nvGraphicFramePr>
        <p:xfrm>
          <a:off x="387110" y="1061147"/>
          <a:ext cx="8369779" cy="4894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898772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8616</TotalTime>
  <Words>508</Words>
  <Application>Microsoft Office PowerPoint</Application>
  <PresentationFormat>Экран (4:3)</PresentationFormat>
  <Paragraphs>103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Symbol</vt:lpstr>
      <vt:lpstr>TT NORMS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Nikita Andreev</cp:lastModifiedBy>
  <cp:revision>421</cp:revision>
  <dcterms:created xsi:type="dcterms:W3CDTF">2022-01-28T09:16:54Z</dcterms:created>
  <dcterms:modified xsi:type="dcterms:W3CDTF">2024-09-15T18:46:18Z</dcterms:modified>
</cp:coreProperties>
</file>